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8" r:id="rId6"/>
    <p:sldId id="262" r:id="rId7"/>
    <p:sldId id="264" r:id="rId8"/>
    <p:sldId id="263" r:id="rId9"/>
    <p:sldId id="266" r:id="rId10"/>
  </p:sldIdLst>
  <p:sldSz cx="18288000" cy="10287000"/>
  <p:notesSz cx="6858000" cy="9144000"/>
  <p:embeddedFontLst>
    <p:embeddedFont>
      <p:font typeface="Astron" panose="020B0604020202020204" charset="0"/>
      <p:regular r:id="rId11"/>
    </p:embeddedFont>
    <p:embeddedFont>
      <p:font typeface="Be Vietnam" panose="020B0604020202020204" charset="0"/>
      <p:regular r:id="rId12"/>
    </p:embeddedFont>
    <p:embeddedFont>
      <p:font typeface="Be Vietnam Ultra-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0" d="100"/>
          <a:sy n="60" d="100"/>
        </p:scale>
        <p:origin x="298" y="-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yaminemp/Artificial-Intelligence-Workshop-2025" TargetMode="External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gif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uilding with a sign on the side&#10;&#10;AI-generated content may be incorrect.">
            <a:extLst>
              <a:ext uri="{FF2B5EF4-FFF2-40B4-BE49-F238E27FC236}">
                <a16:creationId xmlns:a16="http://schemas.microsoft.com/office/drawing/2014/main" id="{F0A9BFAF-1F5B-C172-2C52-05183BED2E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989" y="38100"/>
            <a:ext cx="4442679" cy="102108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2574267" y="4117789"/>
            <a:ext cx="13139465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0"/>
              </a:lnSpc>
            </a:pPr>
            <a:r>
              <a:rPr lang="en-US" sz="6000" u="none" strike="noStrike" kern="1300" spc="5000" dirty="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Machine Learning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130561" y="8585088"/>
            <a:ext cx="12026876" cy="359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spc="1055" dirty="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University of Portsmouth London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39333" y="5670736"/>
            <a:ext cx="9209333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800" b="1" spc="1055" dirty="0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WORKSHOP</a:t>
            </a:r>
          </a:p>
          <a:p>
            <a:pPr algn="ctr">
              <a:lnSpc>
                <a:spcPts val="2300"/>
              </a:lnSpc>
            </a:pPr>
            <a:endParaRPr lang="en-US" sz="2800" spc="88" dirty="0">
              <a:solidFill>
                <a:srgbClr val="FFFFFF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algn="ctr">
              <a:lnSpc>
                <a:spcPts val="2300"/>
              </a:lnSpc>
            </a:pPr>
            <a:r>
              <a:rPr lang="en-US" sz="2800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 hands-on introduction to Machine Learning</a:t>
            </a:r>
          </a:p>
          <a:p>
            <a:pPr algn="ctr">
              <a:lnSpc>
                <a:spcPts val="2300"/>
              </a:lnSpc>
            </a:pPr>
            <a:r>
              <a:rPr lang="en-US" sz="2800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Benyamin Ebrahimpour, PhD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10405" y="8944610"/>
            <a:ext cx="9067190" cy="65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0"/>
              </a:lnSpc>
              <a:spcBef>
                <a:spcPct val="0"/>
              </a:spcBef>
            </a:pPr>
            <a:r>
              <a:rPr lang="en-US" sz="1900" b="1" u="none" strike="noStrike" spc="912" dirty="0">
                <a:solidFill>
                  <a:srgbClr val="5CE1E6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HTTPS://GITHUB.COM/BENYAMINEMP</a:t>
            </a:r>
          </a:p>
          <a:p>
            <a:pPr marL="0" lvl="0" indent="0" algn="ctr">
              <a:lnSpc>
                <a:spcPts val="2660"/>
              </a:lnSpc>
              <a:spcBef>
                <a:spcPct val="0"/>
              </a:spcBef>
            </a:pPr>
            <a:r>
              <a:rPr lang="en-US" sz="1900" b="1" strike="noStrike" spc="912" dirty="0">
                <a:solidFill>
                  <a:schemeClr val="accent2">
                    <a:lumMod val="75000"/>
                  </a:schemeClr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7/4/25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3091" y="4277068"/>
            <a:ext cx="1037801" cy="10378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47108" y="4277068"/>
            <a:ext cx="1037801" cy="1037801"/>
          </a:xfrm>
          <a:prstGeom prst="rect">
            <a:avLst/>
          </a:prstGeom>
        </p:spPr>
      </p:pic>
      <p:pic>
        <p:nvPicPr>
          <p:cNvPr id="10" name="Picture 9" descr="A purple circle with white text&#10;&#10;AI-generated content may be incorrect.">
            <a:extLst>
              <a:ext uri="{FF2B5EF4-FFF2-40B4-BE49-F238E27FC236}">
                <a16:creationId xmlns:a16="http://schemas.microsoft.com/office/drawing/2014/main" id="{B4C3D65E-2448-588C-24B1-5CD28EAEA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98667" l="4889" r="96889">
                        <a14:foregroundMark x1="48889" y1="20000" x2="42667" y2="51111"/>
                        <a14:foregroundMark x1="42667" y1="51111" x2="49333" y2="47111"/>
                        <a14:foregroundMark x1="28444" y1="32444" x2="31111" y2="68000"/>
                        <a14:foregroundMark x1="31111" y1="68000" x2="47556" y2="42667"/>
                        <a14:foregroundMark x1="47556" y1="42667" x2="37778" y2="65333"/>
                        <a14:foregroundMark x1="37778" y1="65333" x2="76000" y2="53778"/>
                        <a14:foregroundMark x1="76000" y1="53778" x2="47111" y2="53333"/>
                        <a14:foregroundMark x1="47111" y1="53333" x2="47556" y2="64444"/>
                        <a14:foregroundMark x1="48000" y1="36444" x2="50222" y2="35111"/>
                        <a14:foregroundMark x1="60000" y1="26667" x2="60000" y2="26667"/>
                        <a14:foregroundMark x1="68444" y1="31556" x2="85333" y2="49778"/>
                        <a14:foregroundMark x1="59111" y1="30222" x2="85778" y2="52444"/>
                        <a14:foregroundMark x1="85778" y1="52444" x2="70667" y2="76889"/>
                        <a14:foregroundMark x1="70667" y1="76889" x2="24889" y2="76444"/>
                        <a14:foregroundMark x1="24889" y1="76444" x2="15556" y2="52000"/>
                        <a14:foregroundMark x1="15556" y1="52000" x2="19556" y2="42222"/>
                        <a14:foregroundMark x1="27111" y1="34667" x2="55556" y2="16444"/>
                        <a14:foregroundMark x1="55556" y1="16444" x2="77333" y2="22222"/>
                        <a14:foregroundMark x1="77333" y1="22222" x2="96889" y2="35556"/>
                        <a14:foregroundMark x1="96889" y1="35556" x2="90667" y2="61778"/>
                        <a14:foregroundMark x1="90667" y1="61778" x2="70667" y2="76889"/>
                        <a14:foregroundMark x1="70667" y1="76889" x2="26222" y2="81778"/>
                        <a14:foregroundMark x1="26222" y1="81778" x2="4889" y2="60889"/>
                        <a14:foregroundMark x1="4889" y1="60889" x2="10667" y2="39111"/>
                        <a14:foregroundMark x1="10667" y1="39111" x2="52889" y2="12889"/>
                        <a14:foregroundMark x1="43111" y1="5333" x2="43111" y2="5333"/>
                        <a14:foregroundMark x1="96889" y1="52000" x2="96889" y2="52000"/>
                        <a14:foregroundMark x1="60889" y1="98667" x2="60889" y2="98667"/>
                        <a14:foregroundMark x1="48000" y1="47111" x2="67556" y2="44444"/>
                        <a14:foregroundMark x1="31111" y1="45778" x2="80889" y2="49778"/>
                        <a14:foregroundMark x1="79556" y1="53333" x2="32889" y2="52000"/>
                        <a14:foregroundMark x1="43111" y1="48444" x2="70667" y2="47111"/>
                        <a14:foregroundMark x1="70667" y1="47111" x2="71111" y2="47111"/>
                        <a14:foregroundMark x1="72444" y1="44444" x2="70667" y2="47111"/>
                        <a14:backgroundMark x1="60889" y1="99111" x2="60889" y2="99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3347" y="114301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91944" y="1143000"/>
            <a:ext cx="9613823" cy="9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91"/>
              </a:lnSpc>
              <a:spcBef>
                <a:spcPct val="0"/>
              </a:spcBef>
            </a:pPr>
            <a:r>
              <a:rPr lang="en-US" sz="694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CONTENT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780387" y="8411599"/>
            <a:ext cx="3915669" cy="1275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91944" y="2620213"/>
            <a:ext cx="9371456" cy="3237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89"/>
              </a:lnSpc>
            </a:pPr>
            <a:r>
              <a:rPr lang="en-US" sz="2599" dirty="0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Machine Learning</a:t>
            </a:r>
          </a:p>
          <a:p>
            <a:pPr>
              <a:lnSpc>
                <a:spcPts val="4289"/>
              </a:lnSpc>
            </a:pPr>
            <a:r>
              <a:rPr lang="en-US" sz="2599" dirty="0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Machine Learning types</a:t>
            </a:r>
          </a:p>
          <a:p>
            <a:pPr algn="l">
              <a:lnSpc>
                <a:spcPts val="4289"/>
              </a:lnSpc>
            </a:pPr>
            <a:r>
              <a:rPr lang="en-US" sz="2599" dirty="0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Group activity</a:t>
            </a:r>
          </a:p>
          <a:p>
            <a:pPr algn="l">
              <a:lnSpc>
                <a:spcPts val="4289"/>
              </a:lnSpc>
            </a:pPr>
            <a:r>
              <a:rPr lang="en-US" sz="2599" dirty="0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Cats vs. dogs</a:t>
            </a:r>
          </a:p>
          <a:p>
            <a:pPr algn="l">
              <a:lnSpc>
                <a:spcPts val="4289"/>
              </a:lnSpc>
            </a:pPr>
            <a:r>
              <a:rPr lang="en-US" sz="2599" dirty="0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Wrap-Up and Takeaway Challenge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50430" y="2620213"/>
            <a:ext cx="1269426" cy="2685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9"/>
              </a:lnSpc>
            </a:pPr>
            <a:r>
              <a:rPr lang="en-US" sz="2599" dirty="0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01</a:t>
            </a:r>
          </a:p>
          <a:p>
            <a:pPr algn="just">
              <a:lnSpc>
                <a:spcPts val="4289"/>
              </a:lnSpc>
            </a:pPr>
            <a:r>
              <a:rPr lang="en-US" sz="2599" dirty="0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03</a:t>
            </a:r>
          </a:p>
          <a:p>
            <a:pPr algn="just">
              <a:lnSpc>
                <a:spcPts val="4289"/>
              </a:lnSpc>
            </a:pPr>
            <a:r>
              <a:rPr lang="en-US" sz="2599" dirty="0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04</a:t>
            </a:r>
          </a:p>
          <a:p>
            <a:pPr algn="just">
              <a:lnSpc>
                <a:spcPts val="4289"/>
              </a:lnSpc>
            </a:pPr>
            <a:r>
              <a:rPr lang="en-US" sz="2599" dirty="0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05</a:t>
            </a:r>
          </a:p>
          <a:p>
            <a:pPr algn="just">
              <a:lnSpc>
                <a:spcPts val="4289"/>
              </a:lnSpc>
            </a:pPr>
            <a:r>
              <a:rPr lang="en-US" sz="2599" dirty="0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06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72464" y="1028700"/>
            <a:ext cx="751323" cy="85444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008270" y="8592522"/>
            <a:ext cx="1925004" cy="218922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6E37AF2-A29E-4901-5D7C-B6E592446225}"/>
              </a:ext>
            </a:extLst>
          </p:cNvPr>
          <p:cNvSpPr/>
          <p:nvPr/>
        </p:nvSpPr>
        <p:spPr>
          <a:xfrm>
            <a:off x="6844548" y="5077830"/>
            <a:ext cx="6795252" cy="767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2"/>
          <p:cNvGrpSpPr/>
          <p:nvPr/>
        </p:nvGrpSpPr>
        <p:grpSpPr>
          <a:xfrm>
            <a:off x="1028700" y="2639378"/>
            <a:ext cx="5246370" cy="524637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37719" r="-3771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Freeform 4"/>
          <p:cNvSpPr/>
          <p:nvPr/>
        </p:nvSpPr>
        <p:spPr>
          <a:xfrm>
            <a:off x="14822549" y="5262562"/>
            <a:ext cx="4330827" cy="3485505"/>
          </a:xfrm>
          <a:custGeom>
            <a:avLst/>
            <a:gdLst/>
            <a:ahLst/>
            <a:cxnLst/>
            <a:rect l="l" t="t" r="r" b="b"/>
            <a:pathLst>
              <a:path w="4330827" h="3485505">
                <a:moveTo>
                  <a:pt x="0" y="0"/>
                </a:moveTo>
                <a:lnTo>
                  <a:pt x="4330827" y="0"/>
                </a:lnTo>
                <a:lnTo>
                  <a:pt x="4330827" y="3485506"/>
                </a:lnTo>
                <a:lnTo>
                  <a:pt x="0" y="3485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6811671" y="2725103"/>
            <a:ext cx="992729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8"/>
              </a:lnSpc>
              <a:spcBef>
                <a:spcPct val="0"/>
              </a:spcBef>
            </a:pPr>
            <a:r>
              <a:rPr lang="en-US" sz="5083" u="none" strike="noStrike" dirty="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Machine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11671" y="4170261"/>
            <a:ext cx="7801620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2300"/>
              </a:lnSpc>
              <a:spcBef>
                <a:spcPct val="0"/>
              </a:spcBef>
              <a:buFontTx/>
              <a:buChar char="-"/>
            </a:pPr>
            <a:r>
              <a:rPr lang="en-US" sz="2000" u="none" strike="noStrike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Has anyone here used AI today?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2549" y="223388"/>
            <a:ext cx="3098056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 dirty="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437057" y="525054"/>
            <a:ext cx="1465757" cy="1666940"/>
          </a:xfrm>
          <a:prstGeom prst="rect">
            <a:avLst/>
          </a:prstGeom>
        </p:spPr>
      </p:pic>
      <p:pic>
        <p:nvPicPr>
          <p:cNvPr id="14" name="Picture 13" descr="A logo with a gradient of colors&#10;&#10;AI-generated content may be incorrect.">
            <a:extLst>
              <a:ext uri="{FF2B5EF4-FFF2-40B4-BE49-F238E27FC236}">
                <a16:creationId xmlns:a16="http://schemas.microsoft.com/office/drawing/2014/main" id="{5AF3325F-668C-BF82-3974-97D4ADD547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386" y="4762500"/>
            <a:ext cx="2365414" cy="1478384"/>
          </a:xfrm>
          <a:prstGeom prst="rect">
            <a:avLst/>
          </a:prstGeom>
        </p:spPr>
      </p:pic>
      <p:pic>
        <p:nvPicPr>
          <p:cNvPr id="16" name="Picture 15" descr="A blue and purple logo&#10;&#10;AI-generated content may be incorrect.">
            <a:extLst>
              <a:ext uri="{FF2B5EF4-FFF2-40B4-BE49-F238E27FC236}">
                <a16:creationId xmlns:a16="http://schemas.microsoft.com/office/drawing/2014/main" id="{FE460131-B9F8-944B-01C6-34B375D966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511" y="5072284"/>
            <a:ext cx="1599075" cy="590908"/>
          </a:xfrm>
          <a:prstGeom prst="rect">
            <a:avLst/>
          </a:prstGeom>
        </p:spPr>
      </p:pic>
      <p:pic>
        <p:nvPicPr>
          <p:cNvPr id="18" name="Picture 17" descr="A logo with a green rectangle and black text&#10;&#10;AI-generated content may be incorrect.">
            <a:extLst>
              <a:ext uri="{FF2B5EF4-FFF2-40B4-BE49-F238E27FC236}">
                <a16:creationId xmlns:a16="http://schemas.microsoft.com/office/drawing/2014/main" id="{0DA843B6-758D-4BAF-E794-423517A78E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5" b="22561"/>
          <a:stretch>
            <a:fillRect/>
          </a:stretch>
        </p:blipFill>
        <p:spPr>
          <a:xfrm>
            <a:off x="6844548" y="5072284"/>
            <a:ext cx="2221163" cy="767546"/>
          </a:xfrm>
          <a:prstGeom prst="rect">
            <a:avLst/>
          </a:prstGeom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1AA3F8F8-FFD2-E47B-1C76-67640676139F}"/>
              </a:ext>
            </a:extLst>
          </p:cNvPr>
          <p:cNvSpPr txBox="1"/>
          <p:nvPr/>
        </p:nvSpPr>
        <p:spPr>
          <a:xfrm>
            <a:off x="6828780" y="6362700"/>
            <a:ext cx="7801620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2300"/>
              </a:lnSpc>
              <a:spcBef>
                <a:spcPct val="0"/>
              </a:spcBef>
              <a:buFontTx/>
              <a:buChar char="-"/>
            </a:pPr>
            <a:r>
              <a:rPr lang="en-US" sz="2000" u="none" strike="noStrike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Actually, many of these things powered by something called </a:t>
            </a:r>
            <a:r>
              <a:rPr lang="en-US" sz="2000" b="1" u="sng" strike="noStrike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Machine Learning.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CC1883-4B7E-4E3A-7C8B-0B113B6CF8BE}"/>
              </a:ext>
            </a:extLst>
          </p:cNvPr>
          <p:cNvSpPr txBox="1"/>
          <p:nvPr/>
        </p:nvSpPr>
        <p:spPr>
          <a:xfrm>
            <a:off x="14020800" y="461997"/>
            <a:ext cx="2286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spc="88" dirty="0">
                <a:solidFill>
                  <a:srgbClr val="FFFFFF"/>
                </a:solidFill>
                <a:latin typeface="Astron" panose="020B0604020202020204" charset="0"/>
                <a:ea typeface="Be Vietnam"/>
                <a:cs typeface="Be Vietnam"/>
                <a:sym typeface="Be Vietnam"/>
              </a:rPr>
              <a:t>Machine</a:t>
            </a:r>
          </a:p>
          <a:p>
            <a:r>
              <a:rPr lang="en-US" sz="1050" spc="88" dirty="0">
                <a:solidFill>
                  <a:srgbClr val="FFFFFF"/>
                </a:solidFill>
                <a:latin typeface="Astron" panose="020B0604020202020204" charset="0"/>
                <a:ea typeface="Be Vietnam"/>
                <a:cs typeface="Be Vietnam"/>
                <a:sym typeface="Be Vietnam"/>
              </a:rPr>
              <a:t>Learning </a:t>
            </a:r>
          </a:p>
          <a:p>
            <a:r>
              <a:rPr lang="en-US" sz="1050" spc="88" dirty="0">
                <a:solidFill>
                  <a:srgbClr val="FFFFFF"/>
                </a:solidFill>
                <a:latin typeface="Astron" panose="020B0604020202020204" charset="0"/>
                <a:ea typeface="Be Vietnam"/>
                <a:cs typeface="Be Vietnam"/>
                <a:sym typeface="Be Vietnam"/>
              </a:rPr>
              <a:t>workshop</a:t>
            </a:r>
            <a:endParaRPr lang="en-GB" sz="1050" dirty="0">
              <a:latin typeface="Astron" panose="020B060402020202020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088537" y="1586743"/>
            <a:ext cx="7199463" cy="8700257"/>
          </a:xfrm>
          <a:custGeom>
            <a:avLst/>
            <a:gdLst/>
            <a:ahLst/>
            <a:cxnLst/>
            <a:rect l="l" t="t" r="r" b="b"/>
            <a:pathLst>
              <a:path w="7199463" h="8700257">
                <a:moveTo>
                  <a:pt x="7199463" y="0"/>
                </a:moveTo>
                <a:lnTo>
                  <a:pt x="0" y="0"/>
                </a:lnTo>
                <a:lnTo>
                  <a:pt x="0" y="8700257"/>
                </a:lnTo>
                <a:lnTo>
                  <a:pt x="7199463" y="8700257"/>
                </a:lnTo>
                <a:lnTo>
                  <a:pt x="719946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76250" y="1943100"/>
            <a:ext cx="11146277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8"/>
              </a:lnSpc>
              <a:spcBef>
                <a:spcPct val="0"/>
              </a:spcBef>
            </a:pPr>
            <a:r>
              <a:rPr lang="en-US" sz="5083" u="none" strike="noStrike" dirty="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Machine Learning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22549" y="223388"/>
            <a:ext cx="3098056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 dirty="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6250" y="3467100"/>
            <a:ext cx="1255395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r>
              <a:rPr lang="en-US" sz="2000" u="none" strike="noStrike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Machine Learning is how we teach computers to learn from examples instead of giving them step-by-step instructions.</a:t>
            </a: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r>
              <a:rPr lang="en-US" sz="2000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For instance: </a:t>
            </a:r>
          </a:p>
          <a:p>
            <a:pPr lvl="0">
              <a:lnSpc>
                <a:spcPts val="2300"/>
              </a:lnSpc>
              <a:spcBef>
                <a:spcPct val="0"/>
              </a:spcBef>
            </a:pPr>
            <a:r>
              <a:rPr lang="en-US" sz="2000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- Netflix suggesting shows based on your past watching/ratings.</a:t>
            </a:r>
            <a:endParaRPr lang="en-US" sz="2000" u="none" strike="noStrike" spc="88" dirty="0">
              <a:solidFill>
                <a:srgbClr val="FFFFFF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pic>
        <p:nvPicPr>
          <p:cNvPr id="9" name="Picture 8" descr="A diagram of machine learning process&#10;&#10;AI-generated content may be incorrect.">
            <a:extLst>
              <a:ext uri="{FF2B5EF4-FFF2-40B4-BE49-F238E27FC236}">
                <a16:creationId xmlns:a16="http://schemas.microsoft.com/office/drawing/2014/main" id="{4EAD8B0D-76CE-9B70-6F74-A9926213D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7" b="25555"/>
          <a:stretch>
            <a:fillRect/>
          </a:stretch>
        </p:blipFill>
        <p:spPr>
          <a:xfrm>
            <a:off x="2286000" y="5668071"/>
            <a:ext cx="8494863" cy="2294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8CF416-B710-52AC-7D9D-69A7496AF7EE}"/>
              </a:ext>
            </a:extLst>
          </p:cNvPr>
          <p:cNvSpPr txBox="1"/>
          <p:nvPr/>
        </p:nvSpPr>
        <p:spPr>
          <a:xfrm>
            <a:off x="13411200" y="461997"/>
            <a:ext cx="2286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spc="88" dirty="0">
                <a:solidFill>
                  <a:srgbClr val="FFFFFF"/>
                </a:solidFill>
                <a:latin typeface="Astron" panose="020B0604020202020204" charset="0"/>
                <a:ea typeface="Be Vietnam"/>
                <a:cs typeface="Be Vietnam"/>
                <a:sym typeface="Be Vietnam"/>
              </a:rPr>
              <a:t>Machine</a:t>
            </a:r>
          </a:p>
          <a:p>
            <a:r>
              <a:rPr lang="en-US" sz="1050" spc="88" dirty="0">
                <a:solidFill>
                  <a:srgbClr val="FFFFFF"/>
                </a:solidFill>
                <a:latin typeface="Astron" panose="020B0604020202020204" charset="0"/>
                <a:ea typeface="Be Vietnam"/>
                <a:cs typeface="Be Vietnam"/>
                <a:sym typeface="Be Vietnam"/>
              </a:rPr>
              <a:t>Learning </a:t>
            </a:r>
          </a:p>
          <a:p>
            <a:r>
              <a:rPr lang="en-US" sz="1050" spc="88" dirty="0">
                <a:solidFill>
                  <a:srgbClr val="FFFFFF"/>
                </a:solidFill>
                <a:latin typeface="Astron" panose="020B0604020202020204" charset="0"/>
                <a:ea typeface="Be Vietnam"/>
                <a:cs typeface="Be Vietnam"/>
                <a:sym typeface="Be Vietnam"/>
              </a:rPr>
              <a:t>workshop</a:t>
            </a:r>
            <a:endParaRPr lang="en-GB" sz="1050" dirty="0">
              <a:latin typeface="Astron" panose="020B060402020202020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A7F1F7-AFB0-152D-F5ED-72D52C621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C54A487-61F2-148E-58E6-C8DAC5E4CE91}"/>
              </a:ext>
            </a:extLst>
          </p:cNvPr>
          <p:cNvSpPr/>
          <p:nvPr/>
        </p:nvSpPr>
        <p:spPr>
          <a:xfrm>
            <a:off x="6934200" y="3597511"/>
            <a:ext cx="4116583" cy="21176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1E55F3D7-316D-919E-F0BC-D11CB506B1F9}"/>
              </a:ext>
            </a:extLst>
          </p:cNvPr>
          <p:cNvSpPr txBox="1"/>
          <p:nvPr/>
        </p:nvSpPr>
        <p:spPr>
          <a:xfrm>
            <a:off x="2705100" y="2422044"/>
            <a:ext cx="1558290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68"/>
              </a:lnSpc>
              <a:spcBef>
                <a:spcPct val="0"/>
              </a:spcBef>
            </a:pPr>
            <a:r>
              <a:rPr lang="en-US" sz="5083" u="none" strike="noStrike" dirty="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Machine Learning Types </a:t>
            </a:r>
          </a:p>
          <a:p>
            <a:pPr marL="0" lvl="0" indent="0" algn="l">
              <a:lnSpc>
                <a:spcPts val="4168"/>
              </a:lnSpc>
              <a:spcBef>
                <a:spcPct val="0"/>
              </a:spcBef>
            </a:pPr>
            <a:endParaRPr lang="en-US" sz="5083" u="none" strike="noStrike" dirty="0">
              <a:solidFill>
                <a:srgbClr val="5CE1E6"/>
              </a:solidFill>
              <a:latin typeface="Astron"/>
              <a:ea typeface="Astron"/>
              <a:cs typeface="Astron"/>
              <a:sym typeface="Astro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4B460BB-113E-332E-1C73-23A5530FB915}"/>
              </a:ext>
            </a:extLst>
          </p:cNvPr>
          <p:cNvSpPr txBox="1"/>
          <p:nvPr/>
        </p:nvSpPr>
        <p:spPr>
          <a:xfrm>
            <a:off x="2750942" y="5928051"/>
            <a:ext cx="3810000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00"/>
              </a:lnSpc>
              <a:spcBef>
                <a:spcPct val="0"/>
              </a:spcBef>
            </a:pPr>
            <a:r>
              <a:rPr lang="en-US" sz="2000" u="none" strike="noStrike" spc="88" dirty="0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Supervised Learning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D442F23-0BD6-565A-1BAB-E37D8FA41FEE}"/>
              </a:ext>
            </a:extLst>
          </p:cNvPr>
          <p:cNvSpPr txBox="1"/>
          <p:nvPr/>
        </p:nvSpPr>
        <p:spPr>
          <a:xfrm>
            <a:off x="6781800" y="5928051"/>
            <a:ext cx="4486276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300"/>
              </a:lnSpc>
              <a:spcBef>
                <a:spcPct val="0"/>
              </a:spcBef>
            </a:pPr>
            <a:r>
              <a:rPr lang="en-US" sz="2000" spc="88" dirty="0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Un-Supervised Learning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02C5BF1-532E-0F65-0807-661FAF14917C}"/>
              </a:ext>
            </a:extLst>
          </p:cNvPr>
          <p:cNvSpPr txBox="1"/>
          <p:nvPr/>
        </p:nvSpPr>
        <p:spPr>
          <a:xfrm>
            <a:off x="11727058" y="5928051"/>
            <a:ext cx="4655942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300"/>
              </a:lnSpc>
              <a:spcBef>
                <a:spcPct val="0"/>
              </a:spcBef>
            </a:pPr>
            <a:r>
              <a:rPr lang="en-US" sz="2000" spc="88" dirty="0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Reinforcement learning</a:t>
            </a:r>
            <a:endParaRPr lang="en-US" sz="2000" u="none" strike="noStrike" spc="88" dirty="0">
              <a:solidFill>
                <a:srgbClr val="FFFFFF"/>
              </a:solidFill>
              <a:latin typeface="Astron"/>
              <a:ea typeface="Astron"/>
              <a:cs typeface="Astron"/>
              <a:sym typeface="Astron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9987D18-53C5-2995-5D34-BEB47AAB2C72}"/>
              </a:ext>
            </a:extLst>
          </p:cNvPr>
          <p:cNvSpPr txBox="1"/>
          <p:nvPr/>
        </p:nvSpPr>
        <p:spPr>
          <a:xfrm>
            <a:off x="2750942" y="6798001"/>
            <a:ext cx="3810000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00"/>
              </a:lnSpc>
              <a:spcBef>
                <a:spcPct val="0"/>
              </a:spcBef>
            </a:pPr>
            <a:r>
              <a:rPr lang="en-US" sz="2000" u="none" strike="noStrike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Teaching a computer to tell cats vs dogs using labeled images.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5DD9FEE-A365-AC89-3B59-6D3C486F78AC}"/>
              </a:ext>
            </a:extLst>
          </p:cNvPr>
          <p:cNvSpPr txBox="1"/>
          <p:nvPr/>
        </p:nvSpPr>
        <p:spPr>
          <a:xfrm>
            <a:off x="7240783" y="6798001"/>
            <a:ext cx="3810000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00"/>
              </a:lnSpc>
              <a:spcBef>
                <a:spcPct val="0"/>
              </a:spcBef>
            </a:pPr>
            <a:r>
              <a:rPr lang="en-US" sz="2000" u="none" strike="noStrike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Grouping customers by shopping habits (e.g. who buys similar products).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E828AE6-376F-C1DB-FB29-417F1E672D3D}"/>
              </a:ext>
            </a:extLst>
          </p:cNvPr>
          <p:cNvSpPr txBox="1"/>
          <p:nvPr/>
        </p:nvSpPr>
        <p:spPr>
          <a:xfrm>
            <a:off x="11727058" y="6798001"/>
            <a:ext cx="3810000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00"/>
              </a:lnSpc>
              <a:spcBef>
                <a:spcPct val="0"/>
              </a:spcBef>
            </a:pPr>
            <a:r>
              <a:rPr lang="en-US" sz="2000" u="none" strike="noStrike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Teaching a robot to walk.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58275EE-348F-6992-EC21-A4AA43409D6B}"/>
              </a:ext>
            </a:extLst>
          </p:cNvPr>
          <p:cNvGrpSpPr/>
          <p:nvPr/>
        </p:nvGrpSpPr>
        <p:grpSpPr>
          <a:xfrm>
            <a:off x="11658598" y="3597511"/>
            <a:ext cx="4724401" cy="2140040"/>
            <a:chOff x="-10606" y="0"/>
            <a:chExt cx="590269" cy="331548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7F8C1A6-D8D7-B0C8-22C0-DE2A831AC74C}"/>
                </a:ext>
              </a:extLst>
            </p:cNvPr>
            <p:cNvSpPr/>
            <p:nvPr/>
          </p:nvSpPr>
          <p:spPr>
            <a:xfrm>
              <a:off x="-10606" y="0"/>
              <a:ext cx="590269" cy="331548"/>
            </a:xfrm>
            <a:custGeom>
              <a:avLst/>
              <a:gdLst/>
              <a:ahLst/>
              <a:cxnLst/>
              <a:rect l="l" t="t" r="r" b="b"/>
              <a:pathLst>
                <a:path w="590269" h="331548">
                  <a:moveTo>
                    <a:pt x="0" y="0"/>
                  </a:moveTo>
                  <a:lnTo>
                    <a:pt x="590269" y="0"/>
                  </a:lnTo>
                  <a:lnTo>
                    <a:pt x="590269" y="331548"/>
                  </a:lnTo>
                  <a:lnTo>
                    <a:pt x="0" y="331548"/>
                  </a:lnTo>
                  <a:close/>
                </a:path>
              </a:pathLst>
            </a:custGeom>
            <a:blipFill>
              <a:blip r:embed="rId2"/>
              <a:stretch>
                <a:fillRect b="-147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52C3359B-4C60-0069-9F55-52E5BB2B6E9D}"/>
              </a:ext>
            </a:extLst>
          </p:cNvPr>
          <p:cNvSpPr txBox="1"/>
          <p:nvPr/>
        </p:nvSpPr>
        <p:spPr>
          <a:xfrm>
            <a:off x="14822549" y="223388"/>
            <a:ext cx="3098056" cy="1275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03</a:t>
            </a:r>
          </a:p>
        </p:txBody>
      </p:sp>
      <p:pic>
        <p:nvPicPr>
          <p:cNvPr id="19" name="Picture 18" descr="A dog and cat looking at the camera&#10;&#10;AI-generated content may be incorrect.">
            <a:extLst>
              <a:ext uri="{FF2B5EF4-FFF2-40B4-BE49-F238E27FC236}">
                <a16:creationId xmlns:a16="http://schemas.microsoft.com/office/drawing/2014/main" id="{27CDC7A4-7DA3-0569-CE5E-2B597519E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b="14745"/>
          <a:stretch>
            <a:fillRect/>
          </a:stretch>
        </p:blipFill>
        <p:spPr>
          <a:xfrm>
            <a:off x="2743200" y="3597511"/>
            <a:ext cx="3907009" cy="2140040"/>
          </a:xfrm>
          <a:prstGeom prst="rect">
            <a:avLst/>
          </a:prstGeom>
        </p:spPr>
      </p:pic>
      <p:pic>
        <p:nvPicPr>
          <p:cNvPr id="22" name="Picture 21" descr="A group of people with different colored figures&#10;&#10;AI-generated content may be incorrect.">
            <a:extLst>
              <a:ext uri="{FF2B5EF4-FFF2-40B4-BE49-F238E27FC236}">
                <a16:creationId xmlns:a16="http://schemas.microsoft.com/office/drawing/2014/main" id="{F000C87C-EC0F-BA9D-4258-0B3468C147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068" y="3172709"/>
            <a:ext cx="4179716" cy="30375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BF16633-4B1D-2978-1519-647FC0957ECE}"/>
              </a:ext>
            </a:extLst>
          </p:cNvPr>
          <p:cNvSpPr txBox="1"/>
          <p:nvPr/>
        </p:nvSpPr>
        <p:spPr>
          <a:xfrm>
            <a:off x="13411200" y="461997"/>
            <a:ext cx="2286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spc="88" dirty="0">
                <a:solidFill>
                  <a:srgbClr val="FFFFFF"/>
                </a:solidFill>
                <a:latin typeface="Astron" panose="020B0604020202020204" charset="0"/>
                <a:ea typeface="Be Vietnam"/>
                <a:cs typeface="Be Vietnam"/>
                <a:sym typeface="Be Vietnam"/>
              </a:rPr>
              <a:t>Machine</a:t>
            </a:r>
          </a:p>
          <a:p>
            <a:r>
              <a:rPr lang="en-US" sz="1050" spc="88" dirty="0">
                <a:solidFill>
                  <a:srgbClr val="FFFFFF"/>
                </a:solidFill>
                <a:latin typeface="Astron" panose="020B0604020202020204" charset="0"/>
                <a:ea typeface="Be Vietnam"/>
                <a:cs typeface="Be Vietnam"/>
                <a:sym typeface="Be Vietnam"/>
              </a:rPr>
              <a:t>Learning </a:t>
            </a:r>
          </a:p>
          <a:p>
            <a:r>
              <a:rPr lang="en-US" sz="1050" spc="88" dirty="0">
                <a:solidFill>
                  <a:srgbClr val="FFFFFF"/>
                </a:solidFill>
                <a:latin typeface="Astron" panose="020B0604020202020204" charset="0"/>
                <a:ea typeface="Be Vietnam"/>
                <a:cs typeface="Be Vietnam"/>
                <a:sym typeface="Be Vietnam"/>
              </a:rPr>
              <a:t>workshop</a:t>
            </a:r>
            <a:endParaRPr lang="en-GB" sz="1050" dirty="0">
              <a:latin typeface="Astro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370334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52577" y="3299073"/>
            <a:ext cx="12387623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68"/>
              </a:lnSpc>
              <a:spcBef>
                <a:spcPct val="0"/>
              </a:spcBef>
            </a:pPr>
            <a:r>
              <a:rPr lang="en-US" sz="5083" u="none" strike="noStrike" dirty="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Group Activity: </a:t>
            </a:r>
          </a:p>
          <a:p>
            <a:pPr lvl="0">
              <a:lnSpc>
                <a:spcPts val="4168"/>
              </a:lnSpc>
              <a:spcBef>
                <a:spcPct val="0"/>
              </a:spcBef>
            </a:pPr>
            <a:r>
              <a:rPr lang="en-US" sz="5083" u="none" strike="noStrike" dirty="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Be </a:t>
            </a:r>
            <a:r>
              <a:rPr lang="en-US" sz="5083" dirty="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the Machine Learning </a:t>
            </a:r>
            <a:r>
              <a:rPr lang="en-US" sz="5083" u="none" strike="noStrike" dirty="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Model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52577" y="5331092"/>
            <a:ext cx="10132667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r>
              <a:rPr lang="en-US" sz="2000" u="none" strike="noStrike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In pairs or small groups, participants act as a Machine Learning model:</a:t>
            </a: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endParaRPr lang="en-US" sz="2000" u="none" strike="noStrike" spc="88" dirty="0">
              <a:solidFill>
                <a:srgbClr val="FFFFFF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342900" lvl="0" indent="-342900" algn="l">
              <a:lnSpc>
                <a:spcPts val="23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000" u="none" strike="noStrike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You’re given labeled images </a:t>
            </a:r>
          </a:p>
          <a:p>
            <a:pPr marL="342900" lvl="0" indent="-342900">
              <a:lnSpc>
                <a:spcPts val="23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000" u="none" strike="noStrike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You </a:t>
            </a:r>
            <a:r>
              <a:rPr lang="en-US" sz="2000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study the features of </a:t>
            </a:r>
            <a:r>
              <a:rPr lang="en-US" sz="2000" u="none" strike="noStrike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“training data”</a:t>
            </a:r>
          </a:p>
          <a:p>
            <a:pPr marL="342900" lvl="0" indent="-342900" algn="l">
              <a:lnSpc>
                <a:spcPts val="23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000" u="none" strike="noStrike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You are given new images to classify with no labels</a:t>
            </a:r>
          </a:p>
          <a:p>
            <a:pPr marL="342900" lvl="0" indent="-342900" algn="l">
              <a:lnSpc>
                <a:spcPts val="23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000" u="none" strike="noStrike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You must explain how you made your decision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22549" y="223388"/>
            <a:ext cx="3098056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 dirty="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04</a:t>
            </a:r>
          </a:p>
        </p:txBody>
      </p:sp>
      <p:sp>
        <p:nvSpPr>
          <p:cNvPr id="7" name="Freeform 7"/>
          <p:cNvSpPr/>
          <p:nvPr/>
        </p:nvSpPr>
        <p:spPr>
          <a:xfrm rot="-1124499">
            <a:off x="1280188" y="4144299"/>
            <a:ext cx="3256538" cy="6754590"/>
          </a:xfrm>
          <a:custGeom>
            <a:avLst/>
            <a:gdLst/>
            <a:ahLst/>
            <a:cxnLst/>
            <a:rect l="l" t="t" r="r" b="b"/>
            <a:pathLst>
              <a:path w="3256538" h="6754590">
                <a:moveTo>
                  <a:pt x="0" y="0"/>
                </a:moveTo>
                <a:lnTo>
                  <a:pt x="3256538" y="0"/>
                </a:lnTo>
                <a:lnTo>
                  <a:pt x="3256538" y="6754590"/>
                </a:lnTo>
                <a:lnTo>
                  <a:pt x="0" y="6754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8F8FC-5110-82CF-A957-13E976468513}"/>
              </a:ext>
            </a:extLst>
          </p:cNvPr>
          <p:cNvSpPr txBox="1"/>
          <p:nvPr/>
        </p:nvSpPr>
        <p:spPr>
          <a:xfrm>
            <a:off x="13411200" y="461997"/>
            <a:ext cx="2286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spc="88" dirty="0">
                <a:solidFill>
                  <a:srgbClr val="FFFFFF"/>
                </a:solidFill>
                <a:latin typeface="Astron" panose="020B0604020202020204" charset="0"/>
                <a:ea typeface="Be Vietnam"/>
                <a:cs typeface="Be Vietnam"/>
                <a:sym typeface="Be Vietnam"/>
              </a:rPr>
              <a:t>Machine</a:t>
            </a:r>
          </a:p>
          <a:p>
            <a:r>
              <a:rPr lang="en-US" sz="1050" spc="88" dirty="0">
                <a:solidFill>
                  <a:srgbClr val="FFFFFF"/>
                </a:solidFill>
                <a:latin typeface="Astron" panose="020B0604020202020204" charset="0"/>
                <a:ea typeface="Be Vietnam"/>
                <a:cs typeface="Be Vietnam"/>
                <a:sym typeface="Be Vietnam"/>
              </a:rPr>
              <a:t>Learning </a:t>
            </a:r>
          </a:p>
          <a:p>
            <a:r>
              <a:rPr lang="en-US" sz="1050" spc="88" dirty="0">
                <a:solidFill>
                  <a:srgbClr val="FFFFFF"/>
                </a:solidFill>
                <a:latin typeface="Astron" panose="020B0604020202020204" charset="0"/>
                <a:ea typeface="Be Vietnam"/>
                <a:cs typeface="Be Vietnam"/>
                <a:sym typeface="Be Vietnam"/>
              </a:rPr>
              <a:t>workshop</a:t>
            </a:r>
            <a:endParaRPr lang="en-GB" sz="1050" dirty="0">
              <a:latin typeface="Astron" panose="020B060402020202020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028700" y="1114425"/>
            <a:ext cx="10306050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8"/>
              </a:lnSpc>
              <a:spcBef>
                <a:spcPct val="0"/>
              </a:spcBef>
            </a:pPr>
            <a:r>
              <a:rPr lang="en-US" sz="5083" u="none" strike="noStrike" dirty="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Cats vs. dogs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559897"/>
            <a:ext cx="11696700" cy="6799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23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200" u="none" strike="noStrike" spc="88" dirty="0">
                <a:solidFill>
                  <a:schemeClr val="bg1"/>
                </a:solidFill>
                <a:latin typeface="Be Vietnam"/>
                <a:ea typeface="Be Vietnam"/>
                <a:cs typeface="Be Vietnam"/>
                <a:sym typeface="Be Vietna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Teachable Machine</a:t>
            </a:r>
            <a:r>
              <a:rPr lang="en-US" sz="3200" u="none" strike="noStrike" spc="88" dirty="0">
                <a:solidFill>
                  <a:schemeClr val="bg1"/>
                </a:solidFill>
                <a:latin typeface="Be Vietnam"/>
                <a:ea typeface="Be Vietnam"/>
                <a:cs typeface="Be Vietnam"/>
                <a:sym typeface="Be Vietnam"/>
              </a:rPr>
              <a:t> -No coding required.</a:t>
            </a:r>
          </a:p>
          <a:p>
            <a:pPr marL="457200" lvl="0" indent="-457200" algn="l">
              <a:lnSpc>
                <a:spcPts val="23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3200" u="none" strike="noStrike" spc="88" dirty="0">
              <a:solidFill>
                <a:schemeClr val="bg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457200" lvl="0" indent="-457200" algn="l">
              <a:lnSpc>
                <a:spcPts val="23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200" spc="88" dirty="0">
                <a:solidFill>
                  <a:schemeClr val="bg1"/>
                </a:solidFill>
                <a:latin typeface="Be Vietnam"/>
                <a:ea typeface="Be Vietnam"/>
                <a:cs typeface="Be Vietnam"/>
                <a:sym typeface="Be Vietna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3200" spc="88" dirty="0">
                <a:solidFill>
                  <a:schemeClr val="bg1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endParaRPr lang="en-US" sz="3200" spc="88" dirty="0">
              <a:solidFill>
                <a:schemeClr val="bg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endParaRPr lang="en-US" sz="3200" spc="88" dirty="0">
              <a:solidFill>
                <a:schemeClr val="bg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endParaRPr lang="en-US" sz="3200" spc="88" dirty="0">
              <a:solidFill>
                <a:schemeClr val="bg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endParaRPr lang="en-US" sz="3200" spc="88" dirty="0">
              <a:solidFill>
                <a:schemeClr val="bg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endParaRPr lang="en-US" sz="3200" spc="88" dirty="0">
              <a:solidFill>
                <a:schemeClr val="bg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endParaRPr lang="en-US" sz="3200" spc="88" dirty="0">
              <a:solidFill>
                <a:schemeClr val="bg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endParaRPr lang="en-US" sz="3200" spc="88" dirty="0">
              <a:solidFill>
                <a:schemeClr val="bg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endParaRPr lang="en-US" sz="3200" spc="88" dirty="0">
              <a:solidFill>
                <a:schemeClr val="bg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endParaRPr lang="en-US" sz="3200" spc="88" dirty="0">
              <a:solidFill>
                <a:schemeClr val="bg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endParaRPr lang="en-US" sz="3200" spc="88" dirty="0">
              <a:solidFill>
                <a:schemeClr val="bg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endParaRPr lang="en-US" sz="3200" spc="88" dirty="0">
              <a:solidFill>
                <a:schemeClr val="bg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endParaRPr lang="en-US" sz="3200" spc="88" dirty="0">
              <a:solidFill>
                <a:schemeClr val="bg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endParaRPr lang="en-US" sz="3200" spc="88" dirty="0">
              <a:solidFill>
                <a:schemeClr val="bg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endParaRPr lang="en-US" sz="3200" spc="88" dirty="0">
              <a:solidFill>
                <a:schemeClr val="bg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endParaRPr lang="en-US" sz="3200" spc="88" dirty="0">
              <a:solidFill>
                <a:schemeClr val="bg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endParaRPr lang="en-US" sz="3200" spc="88" dirty="0">
              <a:solidFill>
                <a:schemeClr val="bg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endParaRPr lang="en-US" sz="3200" spc="88" dirty="0">
              <a:solidFill>
                <a:schemeClr val="bg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endParaRPr lang="en-US" sz="3200" spc="88" dirty="0">
              <a:solidFill>
                <a:schemeClr val="bg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endParaRPr lang="en-US" sz="3200" spc="88" dirty="0">
              <a:solidFill>
                <a:schemeClr val="bg1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endParaRPr lang="en-US" sz="3200" u="none" strike="noStrike" spc="88" dirty="0">
              <a:solidFill>
                <a:schemeClr val="bg1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822549" y="223388"/>
            <a:ext cx="3098056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 dirty="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05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999970" y="2559897"/>
            <a:ext cx="1688871" cy="1920676"/>
          </a:xfrm>
          <a:prstGeom prst="rect">
            <a:avLst/>
          </a:prstGeom>
        </p:spPr>
      </p:pic>
      <p:pic>
        <p:nvPicPr>
          <p:cNvPr id="17" name="Picture 16" descr="A cat and dog pictures&#10;&#10;AI-generated content may be incorrect.">
            <a:extLst>
              <a:ext uri="{FF2B5EF4-FFF2-40B4-BE49-F238E27FC236}">
                <a16:creationId xmlns:a16="http://schemas.microsoft.com/office/drawing/2014/main" id="{E0B33284-6DC5-DFBD-A76B-0580ACD21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771900"/>
            <a:ext cx="9880600" cy="54931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142A3C-D1FF-B1E0-A778-8E679B0708E0}"/>
              </a:ext>
            </a:extLst>
          </p:cNvPr>
          <p:cNvSpPr txBox="1"/>
          <p:nvPr/>
        </p:nvSpPr>
        <p:spPr>
          <a:xfrm>
            <a:off x="13411200" y="461997"/>
            <a:ext cx="2286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spc="88" dirty="0">
                <a:solidFill>
                  <a:srgbClr val="FFFFFF"/>
                </a:solidFill>
                <a:latin typeface="Astron" panose="020B0604020202020204" charset="0"/>
                <a:ea typeface="Be Vietnam"/>
                <a:cs typeface="Be Vietnam"/>
                <a:sym typeface="Be Vietnam"/>
              </a:rPr>
              <a:t>Machine</a:t>
            </a:r>
          </a:p>
          <a:p>
            <a:r>
              <a:rPr lang="en-US" sz="1050" spc="88" dirty="0">
                <a:solidFill>
                  <a:srgbClr val="FFFFFF"/>
                </a:solidFill>
                <a:latin typeface="Astron" panose="020B0604020202020204" charset="0"/>
                <a:ea typeface="Be Vietnam"/>
                <a:cs typeface="Be Vietnam"/>
                <a:sym typeface="Be Vietnam"/>
              </a:rPr>
              <a:t>Learning </a:t>
            </a:r>
          </a:p>
          <a:p>
            <a:r>
              <a:rPr lang="en-US" sz="1050" spc="88" dirty="0">
                <a:solidFill>
                  <a:srgbClr val="FFFFFF"/>
                </a:solidFill>
                <a:latin typeface="Astron" panose="020B0604020202020204" charset="0"/>
                <a:ea typeface="Be Vietnam"/>
                <a:cs typeface="Be Vietnam"/>
                <a:sym typeface="Be Vietnam"/>
              </a:rPr>
              <a:t>workshop</a:t>
            </a:r>
            <a:endParaRPr lang="en-GB" sz="1050" dirty="0">
              <a:latin typeface="Astron" panose="020B0604020202020204" charset="0"/>
            </a:endParaRPr>
          </a:p>
        </p:txBody>
      </p:sp>
      <p:pic>
        <p:nvPicPr>
          <p:cNvPr id="20" name="Picture 19" descr="A yellow seal with red ribbon and stars&#10;&#10;AI-generated content may be incorrect.">
            <a:extLst>
              <a:ext uri="{FF2B5EF4-FFF2-40B4-BE49-F238E27FC236}">
                <a16:creationId xmlns:a16="http://schemas.microsoft.com/office/drawing/2014/main" id="{BB4F4168-CF4E-8211-927E-C89CA2943A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994660"/>
            <a:ext cx="658368" cy="54864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031" y="3203202"/>
            <a:ext cx="7164067" cy="374572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527673"/>
            <a:ext cx="9707748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8"/>
              </a:lnSpc>
              <a:spcBef>
                <a:spcPct val="0"/>
              </a:spcBef>
            </a:pPr>
            <a:r>
              <a:rPr lang="en-US" sz="5083" u="none" strike="noStrike" dirty="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Wrap-Up and Takeaway Challenge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331092"/>
            <a:ext cx="9944100" cy="2359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r>
              <a:rPr lang="en-US" sz="2000" u="none" strike="noStrike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Now, participants should be able to:</a:t>
            </a:r>
          </a:p>
          <a:p>
            <a:pPr marL="342900" lvl="0" indent="-342900" algn="l">
              <a:lnSpc>
                <a:spcPts val="23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000" u="none" strike="noStrike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Understand basic principles of machine learning.</a:t>
            </a:r>
          </a:p>
          <a:p>
            <a:pPr marL="342900" indent="-342900">
              <a:lnSpc>
                <a:spcPts val="23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000" u="none" strike="noStrike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Identify real-world examples </a:t>
            </a:r>
            <a:r>
              <a:rPr lang="en-US" sz="2000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of machine learning.</a:t>
            </a:r>
            <a:endParaRPr lang="en-US" sz="2000" u="none" strike="noStrike" spc="88" dirty="0">
              <a:solidFill>
                <a:srgbClr val="FFFFFF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342900" indent="-342900">
              <a:lnSpc>
                <a:spcPts val="23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000" u="none" strike="noStrike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Engage in thinking like </a:t>
            </a:r>
            <a:r>
              <a:rPr lang="en-US" sz="2000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 machine learning</a:t>
            </a:r>
            <a:r>
              <a:rPr lang="en-US" sz="2000" u="none" strike="noStrike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trainer.</a:t>
            </a:r>
          </a:p>
          <a:p>
            <a:pPr marL="342900" indent="-342900">
              <a:lnSpc>
                <a:spcPts val="23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000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Access to Google tool / GitHub code for cats vs. dogs image recognition.</a:t>
            </a:r>
            <a:endParaRPr lang="en-US" sz="2000" u="none" strike="noStrike" spc="88" dirty="0">
              <a:solidFill>
                <a:srgbClr val="FFFFFF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endParaRPr lang="en-US" sz="2000" u="none" strike="noStrike" spc="88" dirty="0">
              <a:solidFill>
                <a:srgbClr val="FFFFFF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r>
              <a:rPr lang="en-US" sz="2000" u="none" strike="noStrike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 </a:t>
            </a:r>
          </a:p>
          <a:p>
            <a:pPr marL="0" lvl="0" indent="0" algn="l">
              <a:lnSpc>
                <a:spcPts val="2300"/>
              </a:lnSpc>
              <a:spcBef>
                <a:spcPct val="0"/>
              </a:spcBef>
            </a:pPr>
            <a:r>
              <a:rPr lang="en-US" sz="2000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   </a:t>
            </a:r>
            <a:r>
              <a:rPr lang="en-US" sz="2000" u="none" strike="noStrike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 Where could </a:t>
            </a:r>
            <a:r>
              <a:rPr lang="en-US" sz="2000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m</a:t>
            </a:r>
            <a:r>
              <a:rPr lang="en-US" sz="2000" u="none" strike="noStrike" spc="88" dirty="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achine learning help solve a problem in your job or life?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22549" y="223388"/>
            <a:ext cx="3098056" cy="1275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66"/>
              </a:lnSpc>
            </a:pPr>
            <a:r>
              <a:rPr lang="en-US" sz="8300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06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39972" y="8117959"/>
            <a:ext cx="1543829" cy="1755727"/>
          </a:xfrm>
          <a:prstGeom prst="rect">
            <a:avLst/>
          </a:prstGeom>
        </p:spPr>
      </p:pic>
      <p:pic>
        <p:nvPicPr>
          <p:cNvPr id="11" name="Picture 10" descr="A light bulb with a yellow background&#10;&#10;AI-generated content may be incorrect.">
            <a:extLst>
              <a:ext uri="{FF2B5EF4-FFF2-40B4-BE49-F238E27FC236}">
                <a16:creationId xmlns:a16="http://schemas.microsoft.com/office/drawing/2014/main" id="{560FBEE9-67D0-109C-11C5-27C8D65756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353300"/>
            <a:ext cx="381000" cy="381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A8EF4B-5F92-8F2B-FC25-C458D006FD6F}"/>
              </a:ext>
            </a:extLst>
          </p:cNvPr>
          <p:cNvSpPr txBox="1"/>
          <p:nvPr/>
        </p:nvSpPr>
        <p:spPr>
          <a:xfrm>
            <a:off x="13411200" y="461997"/>
            <a:ext cx="2286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spc="88" dirty="0">
                <a:solidFill>
                  <a:srgbClr val="FFFFFF"/>
                </a:solidFill>
                <a:latin typeface="Astron" panose="020B0604020202020204" charset="0"/>
                <a:ea typeface="Be Vietnam"/>
                <a:cs typeface="Be Vietnam"/>
                <a:sym typeface="Be Vietnam"/>
              </a:rPr>
              <a:t>Machine</a:t>
            </a:r>
          </a:p>
          <a:p>
            <a:r>
              <a:rPr lang="en-US" sz="1050" spc="88" dirty="0">
                <a:solidFill>
                  <a:srgbClr val="FFFFFF"/>
                </a:solidFill>
                <a:latin typeface="Astron" panose="020B0604020202020204" charset="0"/>
                <a:ea typeface="Be Vietnam"/>
                <a:cs typeface="Be Vietnam"/>
                <a:sym typeface="Be Vietnam"/>
              </a:rPr>
              <a:t>Learning </a:t>
            </a:r>
          </a:p>
          <a:p>
            <a:r>
              <a:rPr lang="en-US" sz="1050" spc="88" dirty="0">
                <a:solidFill>
                  <a:srgbClr val="FFFFFF"/>
                </a:solidFill>
                <a:latin typeface="Astron" panose="020B0604020202020204" charset="0"/>
                <a:ea typeface="Be Vietnam"/>
                <a:cs typeface="Be Vietnam"/>
                <a:sym typeface="Be Vietnam"/>
              </a:rPr>
              <a:t>workshop</a:t>
            </a:r>
            <a:endParaRPr lang="en-GB" sz="1050" dirty="0">
              <a:latin typeface="Astron" panose="020B060402020202020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59833" y="3151661"/>
            <a:ext cx="12093228" cy="82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29543" y="7206314"/>
            <a:ext cx="5062080" cy="346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9"/>
              </a:lnSpc>
            </a:pPr>
            <a:r>
              <a:rPr lang="en-US" sz="2343" dirty="0">
                <a:solidFill>
                  <a:srgbClr val="FFFFFF"/>
                </a:solidFill>
                <a:latin typeface="Astron"/>
                <a:ea typeface="Astron"/>
                <a:cs typeface="Astron"/>
                <a:sym typeface="Astron"/>
              </a:rPr>
              <a:t>contact 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86891" y="7705939"/>
            <a:ext cx="7443600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2"/>
              </a:lnSpc>
            </a:pPr>
            <a:r>
              <a:rPr lang="en-US" sz="2443" b="1" i="1" dirty="0">
                <a:solidFill>
                  <a:srgbClr val="5CE1E6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Dr.Benyamin.ebrahimpour@gmail.com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27170" y="4226670"/>
            <a:ext cx="1833660" cy="1833660"/>
          </a:xfrm>
          <a:prstGeom prst="rect">
            <a:avLst/>
          </a:prstGeom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10169489-7398-1F05-D225-B68F93402A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8223615"/>
            <a:ext cx="1474229" cy="1474229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C2A5D1FF-9F98-3D91-87F9-5FFFE52A1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891" y="8223615"/>
            <a:ext cx="1474229" cy="1474229"/>
          </a:xfrm>
          <a:prstGeom prst="rect">
            <a:avLst/>
          </a:prstGeom>
        </p:spPr>
      </p:pic>
      <p:pic>
        <p:nvPicPr>
          <p:cNvPr id="12" name="Picture 11" descr="A qr code with black dots&#10;&#10;AI-generated content may be incorrect.">
            <a:extLst>
              <a:ext uri="{FF2B5EF4-FFF2-40B4-BE49-F238E27FC236}">
                <a16:creationId xmlns:a16="http://schemas.microsoft.com/office/drawing/2014/main" id="{7EC1033D-0F2A-70CD-5B8A-E2D8FC3B82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7"/>
          <a:stretch>
            <a:fillRect/>
          </a:stretch>
        </p:blipFill>
        <p:spPr>
          <a:xfrm>
            <a:off x="4986891" y="4208623"/>
            <a:ext cx="2547383" cy="2537478"/>
          </a:xfrm>
          <a:prstGeom prst="rect">
            <a:avLst/>
          </a:prstGeom>
        </p:spPr>
      </p:pic>
      <p:pic>
        <p:nvPicPr>
          <p:cNvPr id="13" name="Picture 12" descr="A purple circle with white text&#10;&#10;AI-generated content may be incorrect.">
            <a:extLst>
              <a:ext uri="{FF2B5EF4-FFF2-40B4-BE49-F238E27FC236}">
                <a16:creationId xmlns:a16="http://schemas.microsoft.com/office/drawing/2014/main" id="{4B908C40-927B-D947-86EE-2AA1590B2A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89" b="98667" l="4889" r="96889">
                        <a14:foregroundMark x1="48889" y1="20000" x2="42667" y2="51111"/>
                        <a14:foregroundMark x1="42667" y1="51111" x2="49333" y2="47111"/>
                        <a14:foregroundMark x1="28444" y1="32444" x2="31111" y2="68000"/>
                        <a14:foregroundMark x1="31111" y1="68000" x2="47556" y2="42667"/>
                        <a14:foregroundMark x1="47556" y1="42667" x2="37778" y2="65333"/>
                        <a14:foregroundMark x1="37778" y1="65333" x2="76000" y2="53778"/>
                        <a14:foregroundMark x1="76000" y1="53778" x2="47111" y2="53333"/>
                        <a14:foregroundMark x1="47111" y1="53333" x2="47556" y2="64444"/>
                        <a14:foregroundMark x1="48000" y1="36444" x2="50222" y2="35111"/>
                        <a14:foregroundMark x1="60000" y1="26667" x2="60000" y2="26667"/>
                        <a14:foregroundMark x1="68444" y1="31556" x2="85333" y2="49778"/>
                        <a14:foregroundMark x1="59111" y1="30222" x2="85778" y2="52444"/>
                        <a14:foregroundMark x1="85778" y1="52444" x2="70667" y2="76889"/>
                        <a14:foregroundMark x1="70667" y1="76889" x2="24889" y2="76444"/>
                        <a14:foregroundMark x1="24889" y1="76444" x2="15556" y2="52000"/>
                        <a14:foregroundMark x1="15556" y1="52000" x2="19556" y2="42222"/>
                        <a14:foregroundMark x1="27111" y1="34667" x2="55556" y2="16444"/>
                        <a14:foregroundMark x1="55556" y1="16444" x2="77333" y2="22222"/>
                        <a14:foregroundMark x1="77333" y1="22222" x2="96889" y2="35556"/>
                        <a14:foregroundMark x1="96889" y1="35556" x2="90667" y2="61778"/>
                        <a14:foregroundMark x1="90667" y1="61778" x2="70667" y2="76889"/>
                        <a14:foregroundMark x1="70667" y1="76889" x2="26222" y2="81778"/>
                        <a14:foregroundMark x1="26222" y1="81778" x2="4889" y2="60889"/>
                        <a14:foregroundMark x1="4889" y1="60889" x2="10667" y2="39111"/>
                        <a14:foregroundMark x1="10667" y1="39111" x2="52889" y2="12889"/>
                        <a14:foregroundMark x1="43111" y1="5333" x2="43111" y2="5333"/>
                        <a14:foregroundMark x1="96889" y1="52000" x2="96889" y2="52000"/>
                        <a14:foregroundMark x1="60889" y1="98667" x2="60889" y2="98667"/>
                        <a14:foregroundMark x1="48000" y1="47111" x2="67556" y2="44444"/>
                        <a14:foregroundMark x1="31111" y1="45778" x2="80889" y2="49778"/>
                        <a14:foregroundMark x1="79556" y1="53333" x2="32889" y2="52000"/>
                        <a14:foregroundMark x1="43111" y1="48444" x2="70667" y2="47111"/>
                        <a14:foregroundMark x1="70667" y1="47111" x2="71111" y2="47111"/>
                        <a14:foregroundMark x1="72444" y1="44444" x2="70667" y2="47111"/>
                        <a14:backgroundMark x1="60889" y1="99111" x2="60889" y2="99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01" y="4208623"/>
            <a:ext cx="2537478" cy="2537478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</Words>
  <Application>Microsoft Office PowerPoint</Application>
  <PresentationFormat>Custom</PresentationFormat>
  <Paragraphs>100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Astron</vt:lpstr>
      <vt:lpstr>Courier New</vt:lpstr>
      <vt:lpstr>Be Vietnam</vt:lpstr>
      <vt:lpstr>Be Vietnam Ultra-Bold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Benyamin Ebrahimpour</cp:lastModifiedBy>
  <cp:revision>6</cp:revision>
  <dcterms:created xsi:type="dcterms:W3CDTF">2006-08-16T00:00:00Z</dcterms:created>
  <dcterms:modified xsi:type="dcterms:W3CDTF">2025-07-03T23:31:00Z</dcterms:modified>
  <dc:identifier>DAGsI6x_LBw</dc:identifier>
</cp:coreProperties>
</file>